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4" autoAdjust="0"/>
  </p:normalViewPr>
  <p:slideViewPr>
    <p:cSldViewPr snapToGrid="0" snapToObjects="1">
      <p:cViewPr varScale="1">
        <p:scale>
          <a:sx n="38" d="100"/>
          <a:sy n="38" d="100"/>
        </p:scale>
        <p:origin x="324" y="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8850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sz="1600" dirty="0" smtClean="0">
                <a:effectLst/>
              </a:rPr>
              <a:t>Good afternoon. Pleased to be here</a:t>
            </a:r>
            <a:r>
              <a:rPr lang="en-US" sz="1600" baseline="0" dirty="0" smtClean="0">
                <a:effectLst/>
              </a:rPr>
              <a:t> to present some of our recent work on treatment cost and access</a:t>
            </a:r>
            <a:endParaRPr lang="en-US" sz="1600" dirty="0" smtClean="0">
              <a:effectLst/>
            </a:endParaRPr>
          </a:p>
          <a:p>
            <a:pPr marL="342900" indent="-342900">
              <a:buFontTx/>
              <a:buChar char="-"/>
            </a:pPr>
            <a:r>
              <a:rPr lang="en-US" sz="1600" dirty="0" smtClean="0">
                <a:effectLst/>
              </a:rPr>
              <a:t>IMAK is a U.S.-based nonprofit</a:t>
            </a:r>
            <a:r>
              <a:rPr lang="en-US" sz="1600" baseline="0" dirty="0" smtClean="0">
                <a:effectLst/>
              </a:rPr>
              <a:t> who’s </a:t>
            </a:r>
            <a:r>
              <a:rPr lang="en-US" sz="1600" dirty="0" smtClean="0">
                <a:effectLst/>
              </a:rPr>
              <a:t>mission to make sure </a:t>
            </a:r>
            <a:r>
              <a:rPr lang="en-US" sz="1600" dirty="0" err="1" smtClean="0">
                <a:effectLst/>
              </a:rPr>
              <a:t>ppl</a:t>
            </a:r>
            <a:r>
              <a:rPr lang="en-US" sz="1600" dirty="0" smtClean="0">
                <a:effectLst/>
              </a:rPr>
              <a:t> around the world get access to essential medicines by </a:t>
            </a:r>
            <a:r>
              <a:rPr lang="en-US" sz="1600" baseline="0" dirty="0" smtClean="0">
                <a:effectLst/>
              </a:rPr>
              <a:t>ensuring </a:t>
            </a:r>
            <a:r>
              <a:rPr lang="en-US" sz="1600" dirty="0" smtClean="0">
                <a:effectLst/>
              </a:rPr>
              <a:t>integrity in the patent system 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effectLst/>
              </a:rPr>
              <a:t>Typically we have been a small team of scientists &amp; lawyers.</a:t>
            </a:r>
            <a:r>
              <a:rPr lang="en-US" sz="1600" baseline="0" dirty="0" smtClean="0">
                <a:effectLst/>
              </a:rPr>
              <a:t> I</a:t>
            </a:r>
            <a:r>
              <a:rPr lang="en-US" sz="1600" dirty="0" smtClean="0">
                <a:effectLst/>
              </a:rPr>
              <a:t>n 2017 we added market dynamics &amp; research investigation (that I head) … to inform our interface with real-world markets and to help quantify the</a:t>
            </a:r>
            <a:r>
              <a:rPr lang="en-US" sz="1600" baseline="0" dirty="0" smtClean="0">
                <a:effectLst/>
              </a:rPr>
              <a:t> potential impact of our legal interventions </a:t>
            </a:r>
            <a:r>
              <a:rPr lang="en-US" sz="1600" dirty="0" smtClean="0">
                <a:effectLst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1600" dirty="0" smtClean="0">
                <a:effectLst/>
              </a:rPr>
              <a:t>We see our work</a:t>
            </a:r>
            <a:r>
              <a:rPr lang="en-US" sz="1600" baseline="0" dirty="0" smtClean="0">
                <a:effectLst/>
              </a:rPr>
              <a:t> in this area as a key tool to help civil society affect change and measure impact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1391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aseline="0" dirty="0" smtClean="0"/>
              <a:t>A bit of background as to how we landed on this issue: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1, 2, 3, 4, 5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</a:t>
            </a:r>
            <a:r>
              <a:rPr lang="en-US" sz="1600" baseline="0" dirty="0" err="1" smtClean="0"/>
              <a:t>combinatoin</a:t>
            </a:r>
            <a:r>
              <a:rPr lang="en-US" sz="1600" baseline="0" dirty="0" smtClean="0"/>
              <a:t> of these factors that led us to want to dig deeper and “investigate the patent / price / access linkage </a:t>
            </a:r>
            <a:r>
              <a:rPr lang="mr-IN" sz="1600" baseline="0" dirty="0" smtClean="0"/>
              <a:t>…</a:t>
            </a:r>
            <a:r>
              <a:rPr lang="en-US" sz="1600" baseline="0" dirty="0" smtClean="0"/>
              <a:t>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329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Briefly,</a:t>
            </a:r>
            <a:r>
              <a:rPr lang="en-US" sz="1600" baseline="0" dirty="0" smtClean="0"/>
              <a:t> there were three main efforts behind our analysis: </a:t>
            </a:r>
          </a:p>
          <a:p>
            <a:endParaRPr lang="en-US" sz="1600" baseline="0" dirty="0" smtClean="0"/>
          </a:p>
          <a:p>
            <a:pPr marL="457200" indent="-457200">
              <a:buAutoNum type="arabicPeriod"/>
            </a:pPr>
            <a:r>
              <a:rPr lang="en-US" sz="1600" baseline="0" dirty="0" smtClean="0"/>
              <a:t>Examined *full*patent portfolio of SOF, extending beyond just Orange Book patents to include all issued patents and all currently pending patent applications </a:t>
            </a:r>
          </a:p>
          <a:p>
            <a:pPr marL="457200" indent="-457200">
              <a:buAutoNum type="arabicPeriod"/>
            </a:pPr>
            <a:r>
              <a:rPr lang="en-US" sz="1600" baseline="0" dirty="0" smtClean="0"/>
              <a:t>We built annual revenue models that extrapolated pricing and competitive dynamics from *real-world* market conditions in attempt to assess total costs for various scenarios of accelerated generic product entry, as compared to branded SOF. </a:t>
            </a:r>
          </a:p>
          <a:p>
            <a:pPr marL="457200" indent="-457200">
              <a:buAutoNum type="arabicPeriod"/>
            </a:pPr>
            <a:r>
              <a:rPr lang="en-US" sz="1600" baseline="0" dirty="0" smtClean="0"/>
              <a:t>Lastly, we used </a:t>
            </a:r>
            <a:r>
              <a:rPr lang="en-US" sz="1600" baseline="0" dirty="0" err="1" smtClean="0"/>
              <a:t>pharma</a:t>
            </a:r>
            <a:r>
              <a:rPr lang="en-US" sz="1600" baseline="0" dirty="0" smtClean="0"/>
              <a:t>-reported treatment figures and CDC estimates to get a snapshot of current patient access </a:t>
            </a:r>
            <a:r>
              <a:rPr lang="mr-IN" sz="1600" baseline="0" dirty="0" smtClean="0"/>
              <a:t>–</a:t>
            </a:r>
            <a:r>
              <a:rPr lang="en-US" sz="1600" baseline="0" dirty="0" smtClean="0"/>
              <a:t> e.g. how many </a:t>
            </a:r>
            <a:r>
              <a:rPr lang="en-US" sz="1600" baseline="0" dirty="0" err="1" smtClean="0"/>
              <a:t>ppl</a:t>
            </a:r>
            <a:r>
              <a:rPr lang="en-US" sz="1600" baseline="0" dirty="0" smtClean="0"/>
              <a:t> are getting treated or NOT.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58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Our first key finding is that nearly all the U.S. patents on SOF </a:t>
            </a:r>
            <a:r>
              <a:rPr lang="mr-IN" sz="1600" dirty="0" smtClean="0"/>
              <a:t>–</a:t>
            </a:r>
            <a:r>
              <a:rPr lang="en-US" sz="1600" dirty="0" smtClean="0"/>
              <a:t> 26 of</a:t>
            </a:r>
            <a:r>
              <a:rPr lang="en-US" sz="1600" baseline="0" dirty="0" smtClean="0"/>
              <a:t> 29 granted patents -- </a:t>
            </a:r>
            <a:r>
              <a:rPr lang="en-US" sz="1600" dirty="0" smtClean="0"/>
              <a:t>are secondary or follow-on patents,</a:t>
            </a:r>
            <a:r>
              <a:rPr lang="en-US" sz="1600" baseline="0" dirty="0" smtClean="0"/>
              <a:t> distinct from the base compound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These granted secondary patents </a:t>
            </a:r>
            <a:r>
              <a:rPr lang="mr-IN" sz="1600" baseline="0" dirty="0" smtClean="0"/>
              <a:t>–</a:t>
            </a:r>
            <a:r>
              <a:rPr lang="en-US" sz="1600" baseline="0" dirty="0" smtClean="0"/>
              <a:t> on various salt or crystalline forms of drug intermediates, or process used to generate them -- have extended the patent lifespan of SOF by 9 years from the time when the base compound is set to expire and, when patent *applications* are considered, the total patent lifespan is in excess of 30 years </a:t>
            </a:r>
            <a:r>
              <a:rPr lang="mr-IN" sz="1600" baseline="0" dirty="0" smtClean="0"/>
              <a:t>…</a:t>
            </a:r>
            <a:r>
              <a:rPr lang="en-US" sz="1600" baseline="0" dirty="0" smtClean="0"/>
              <a:t> well beyond the standard 20yr patent time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It’s many of these granted secondary patents that have been invalidated or not issued in a number of key middle income countries, including </a:t>
            </a:r>
            <a:r>
              <a:rPr lang="en-US" sz="1600" baseline="0" dirty="0" err="1" smtClean="0"/>
              <a:t>Arg</a:t>
            </a:r>
            <a:r>
              <a:rPr lang="en-US" sz="1600" baseline="0" dirty="0" smtClean="0"/>
              <a:t>, Brazil, China and Ukraine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120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Our second key finding is that $10</a:t>
            </a:r>
            <a:r>
              <a:rPr lang="en-US" sz="1600" baseline="0" dirty="0" smtClean="0"/>
              <a:t> billion in excess costs is projected to be spent by U.S. payers for branded SOF, as compared to </a:t>
            </a:r>
            <a:r>
              <a:rPr lang="en-US" sz="1600" baseline="0" dirty="0" err="1" smtClean="0"/>
              <a:t>Tx</a:t>
            </a:r>
            <a:r>
              <a:rPr lang="en-US" sz="1600" baseline="0" dirty="0" smtClean="0"/>
              <a:t> regimen that would be available with generic SOF (namely a SOF/</a:t>
            </a:r>
            <a:r>
              <a:rPr lang="en-US" sz="1600" baseline="0" dirty="0" err="1" smtClean="0"/>
              <a:t>Daclatisvir</a:t>
            </a:r>
            <a:r>
              <a:rPr lang="en-US" sz="1600" baseline="0" dirty="0" smtClean="0"/>
              <a:t> combination)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The period we identified, from ‘21 to </a:t>
            </a:r>
            <a:r>
              <a:rPr lang="mr-IN" sz="1600" baseline="0" dirty="0" smtClean="0"/>
              <a:t>’</a:t>
            </a:r>
            <a:r>
              <a:rPr lang="en-US" sz="1600" baseline="0" dirty="0" smtClean="0"/>
              <a:t>34, reflects the earliest potential time a generic SOF could enter the U.S. market (pending legal challenges) -- and through the point in which the patent on the branded product would otherwise expire.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Gilead would earn $26b in that period, $10b more than estimated costs for </a:t>
            </a:r>
            <a:r>
              <a:rPr lang="en-US" sz="1600" baseline="0" dirty="0" err="1" smtClean="0"/>
              <a:t>Tx</a:t>
            </a:r>
            <a:r>
              <a:rPr lang="en-US" sz="1600" baseline="0" dirty="0" smtClean="0"/>
              <a:t> regimens that would use generic SOF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(Also worth noting that Gilead is projected to earn a cumulative total of $73 B on its HCV franchise over this total timeframe)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64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Our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key finding is that,</a:t>
            </a:r>
            <a:r>
              <a:rPr lang="en-US" sz="1600" baseline="0" dirty="0" smtClean="0"/>
              <a:t> of all HCV patients in the U.S. who are *already diagnosed* (that’s </a:t>
            </a:r>
            <a:r>
              <a:rPr lang="en-US" sz="1600" baseline="0" dirty="0" err="1" smtClean="0"/>
              <a:t>approx</a:t>
            </a:r>
            <a:r>
              <a:rPr lang="en-US" sz="1600" baseline="0" dirty="0" smtClean="0"/>
              <a:t> half of the total 3.5m chronic HCV population), over </a:t>
            </a:r>
            <a:r>
              <a:rPr lang="en-US" sz="1600" dirty="0" smtClean="0"/>
              <a:t>85% are not expected</a:t>
            </a:r>
            <a:r>
              <a:rPr lang="en-US" sz="1600" baseline="0" dirty="0" smtClean="0"/>
              <a:t> to receive treatment this year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This is based on historical rates of total DAA treatment initiation observed, that peaked in 2016 and have been decreasing since, (even in light of decreasing </a:t>
            </a:r>
            <a:r>
              <a:rPr lang="en-US" sz="1600" baseline="0" dirty="0" err="1" smtClean="0"/>
              <a:t>Tx</a:t>
            </a:r>
            <a:r>
              <a:rPr lang="en-US" sz="1600" baseline="0" dirty="0" smtClean="0"/>
              <a:t> costs)</a:t>
            </a:r>
          </a:p>
          <a:p>
            <a:endParaRPr lang="en-US" sz="1600" baseline="0" dirty="0" smtClean="0"/>
          </a:p>
          <a:p>
            <a:endParaRPr lang="en-US" sz="1600" baseline="0" dirty="0" smtClean="0"/>
          </a:p>
          <a:p>
            <a:endParaRPr lang="en-US" sz="1600" baseline="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97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Just read slide!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687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Circle Overla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k.pres.map.png" descr="imak.pres.m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742" y="274936"/>
            <a:ext cx="30997944" cy="154372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Image"/>
          <p:cNvSpPr>
            <a:spLocks noGrp="1"/>
          </p:cNvSpPr>
          <p:nvPr>
            <p:ph type="pic" idx="13"/>
          </p:nvPr>
        </p:nvSpPr>
        <p:spPr>
          <a:xfrm>
            <a:off x="-5760146" y="-14276786"/>
            <a:ext cx="28610192" cy="286101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" name="Title going over multiple lines"/>
          <p:cNvSpPr txBox="1">
            <a:spLocks noGrp="1"/>
          </p:cNvSpPr>
          <p:nvPr>
            <p:ph type="body" sz="half" idx="14"/>
          </p:nvPr>
        </p:nvSpPr>
        <p:spPr>
          <a:xfrm>
            <a:off x="3014133" y="1765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Title going over multiple lines</a:t>
            </a:r>
          </a:p>
        </p:txBody>
      </p:sp>
      <p:sp>
        <p:nvSpPr>
          <p:cNvPr id="14" name="Subtitle"/>
          <p:cNvSpPr txBox="1">
            <a:spLocks noGrp="1"/>
          </p:cNvSpPr>
          <p:nvPr>
            <p:ph type="body" sz="quarter" idx="15"/>
          </p:nvPr>
        </p:nvSpPr>
        <p:spPr>
          <a:xfrm>
            <a:off x="3014133" y="8758322"/>
            <a:ext cx="15804754" cy="264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pic>
        <p:nvPicPr>
          <p:cNvPr id="15" name="imak.logo.master.color.negative.png" descr="imak.logo.master.color.nega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4846" y="3231318"/>
            <a:ext cx="3114953" cy="103416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01 | 01 | 2018"/>
          <p:cNvSpPr txBox="1">
            <a:spLocks noGrp="1"/>
          </p:cNvSpPr>
          <p:nvPr>
            <p:ph type="body" sz="quarter" idx="16"/>
          </p:nvPr>
        </p:nvSpPr>
        <p:spPr>
          <a:xfrm>
            <a:off x="19822053" y="13141476"/>
            <a:ext cx="4372571" cy="4059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10000"/>
              </a:lnSpc>
              <a:spcBef>
                <a:spcPts val="0"/>
              </a:spcBef>
              <a:buSzTx/>
              <a:buNone/>
              <a:defRPr sz="2600" cap="all" spc="260">
                <a:solidFill>
                  <a:srgbClr val="00ADEE"/>
                </a:solidFill>
              </a:defRPr>
            </a:lvl1pPr>
          </a:lstStyle>
          <a:p>
            <a:r>
              <a:t>01 | 01 | 2018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Light Tan">
    <p:bg>
      <p:bgPr>
        <a:solidFill>
          <a:srgbClr val="E4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ubtitle"/>
          <p:cNvSpPr txBox="1"/>
          <p:nvPr/>
        </p:nvSpPr>
        <p:spPr>
          <a:xfrm>
            <a:off x="4512137" y="8174122"/>
            <a:ext cx="15804754" cy="2727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>
              <a:lnSpc>
                <a:spcPct val="80000"/>
              </a:lnSpc>
              <a:defRPr sz="5000" b="1" cap="all" spc="500"/>
            </a:lvl1pPr>
          </a:lstStyle>
          <a:p>
            <a:r>
              <a:t>Subtitle</a:t>
            </a:r>
          </a:p>
        </p:txBody>
      </p:sp>
      <p:pic>
        <p:nvPicPr>
          <p:cNvPr id="120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2" name="Heading over multiple lines"/>
          <p:cNvSpPr txBox="1">
            <a:spLocks noGrp="1"/>
          </p:cNvSpPr>
          <p:nvPr>
            <p:ph type="body" sz="half" idx="13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0B2940"/>
                </a:solidFill>
              </a:defRPr>
            </a:lvl1pPr>
          </a:lstStyle>
          <a:p>
            <a:r>
              <a:t>Heading over multiple lines</a:t>
            </a:r>
          </a:p>
        </p:txBody>
      </p:sp>
      <p:sp>
        <p:nvSpPr>
          <p:cNvPr id="123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b="1" cap="all" spc="600">
                <a:solidFill>
                  <a:srgbClr val="00ADEE"/>
                </a:solidFill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ubtitle"/>
          <p:cNvSpPr txBox="1"/>
          <p:nvPr/>
        </p:nvSpPr>
        <p:spPr>
          <a:xfrm>
            <a:off x="4512137" y="8174122"/>
            <a:ext cx="15804754" cy="2727293"/>
          </a:xfrm>
          <a:prstGeom prst="rect">
            <a:avLst/>
          </a:prstGeom>
          <a:solidFill>
            <a:srgbClr val="FFFFFF">
              <a:alpha val="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>
              <a:lnSpc>
                <a:spcPct val="80000"/>
              </a:lnSpc>
              <a:defRPr sz="5000" b="1" cap="all" spc="500"/>
            </a:lvl1pPr>
          </a:lstStyle>
          <a:p>
            <a:r>
              <a:t>Subtitle</a:t>
            </a:r>
          </a:p>
        </p:txBody>
      </p:sp>
      <p:sp>
        <p:nvSpPr>
          <p:cNvPr id="132" name="Subtitle"/>
          <p:cNvSpPr txBox="1"/>
          <p:nvPr/>
        </p:nvSpPr>
        <p:spPr>
          <a:xfrm>
            <a:off x="4512137" y="8174122"/>
            <a:ext cx="15804754" cy="2727293"/>
          </a:xfrm>
          <a:prstGeom prst="rect">
            <a:avLst/>
          </a:prstGeom>
          <a:solidFill>
            <a:srgbClr val="FFFFFF">
              <a:alpha val="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>
              <a:lnSpc>
                <a:spcPct val="80000"/>
              </a:lnSpc>
              <a:defRPr sz="5000" b="1" cap="all" spc="500"/>
            </a:lvl1pPr>
          </a:lstStyle>
          <a:p>
            <a:r>
              <a:t>Subtitle</a:t>
            </a:r>
          </a:p>
        </p:txBody>
      </p:sp>
      <p:sp>
        <p:nvSpPr>
          <p:cNvPr id="133" name="1,234"/>
          <p:cNvSpPr txBox="1">
            <a:spLocks noGrp="1"/>
          </p:cNvSpPr>
          <p:nvPr>
            <p:ph type="body" sz="half" idx="13"/>
          </p:nvPr>
        </p:nvSpPr>
        <p:spPr>
          <a:xfrm>
            <a:off x="4512137" y="1003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0000" b="1">
                <a:solidFill>
                  <a:srgbClr val="C6305D"/>
                </a:solidFill>
              </a:defRPr>
            </a:lvl1pPr>
          </a:lstStyle>
          <a:p>
            <a:r>
              <a:t>1,234</a:t>
            </a:r>
          </a:p>
        </p:txBody>
      </p:sp>
      <p:sp>
        <p:nvSpPr>
          <p:cNvPr id="134" name="Lorem ipsum dolor sit amet, consectetur adipisicing elit, sed do eiusmod tempor incididunt."/>
          <p:cNvSpPr txBox="1">
            <a:spLocks noGrp="1"/>
          </p:cNvSpPr>
          <p:nvPr>
            <p:ph type="body" sz="quarter" idx="14"/>
          </p:nvPr>
        </p:nvSpPr>
        <p:spPr>
          <a:xfrm>
            <a:off x="5606851" y="7242789"/>
            <a:ext cx="13615327" cy="45899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000">
                <a:solidFill>
                  <a:srgbClr val="0B2940"/>
                </a:solidFill>
              </a:defRPr>
            </a:lvl1pPr>
          </a:lstStyle>
          <a:p>
            <a:r>
              <a:t>Lorem ipsum dolor sit amet, consectetur adipisicing elit, sed do eiusmod tempor incididunt.</a:t>
            </a:r>
          </a:p>
        </p:txBody>
      </p:sp>
      <p:pic>
        <p:nvPicPr>
          <p:cNvPr id="135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ubtitle"/>
          <p:cNvSpPr txBox="1"/>
          <p:nvPr/>
        </p:nvSpPr>
        <p:spPr>
          <a:xfrm>
            <a:off x="4512137" y="8174122"/>
            <a:ext cx="15804754" cy="2727293"/>
          </a:xfrm>
          <a:prstGeom prst="rect">
            <a:avLst/>
          </a:prstGeom>
          <a:solidFill>
            <a:srgbClr val="FFFFFF">
              <a:alpha val="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>
              <a:lnSpc>
                <a:spcPct val="80000"/>
              </a:lnSpc>
              <a:defRPr sz="5000" b="1" cap="all" spc="500"/>
            </a:lvl1pPr>
          </a:lstStyle>
          <a:p>
            <a:r>
              <a:t>Subtitle</a:t>
            </a:r>
          </a:p>
        </p:txBody>
      </p:sp>
      <p:sp>
        <p:nvSpPr>
          <p:cNvPr id="172" name="Lorem ipsum dolor sit amet, consectetur adipisicing elit, sed do eiusmod tempor incididunt."/>
          <p:cNvSpPr txBox="1">
            <a:spLocks noGrp="1"/>
          </p:cNvSpPr>
          <p:nvPr>
            <p:ph type="body" sz="half" idx="13"/>
          </p:nvPr>
        </p:nvSpPr>
        <p:spPr>
          <a:xfrm>
            <a:off x="3482048" y="3433623"/>
            <a:ext cx="17864932" cy="67018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8000">
                <a:solidFill>
                  <a:srgbClr val="0B2940"/>
                </a:solidFill>
              </a:defRPr>
            </a:lvl1pPr>
          </a:lstStyle>
          <a:p>
            <a:r>
              <a:t>Lorem ipsum dolor sit amet, consectetur adipisicing elit, sed do eiusmod tempor incididunt.</a:t>
            </a:r>
          </a:p>
        </p:txBody>
      </p:sp>
      <p:pic>
        <p:nvPicPr>
          <p:cNvPr id="173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rew-hays-206414.jp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rew-hays-206414.jp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grpSp>
        <p:nvGrpSpPr>
          <p:cNvPr id="204" name="Group"/>
          <p:cNvGrpSpPr/>
          <p:nvPr/>
        </p:nvGrpSpPr>
        <p:grpSpPr>
          <a:xfrm>
            <a:off x="-6631583" y="10476342"/>
            <a:ext cx="18240607" cy="2576315"/>
            <a:chOff x="-5124515" y="208888"/>
            <a:chExt cx="18240605" cy="2576314"/>
          </a:xfrm>
        </p:grpSpPr>
        <p:sp>
          <p:nvSpPr>
            <p:cNvPr id="202" name="Circle"/>
            <p:cNvSpPr/>
            <p:nvPr/>
          </p:nvSpPr>
          <p:spPr>
            <a:xfrm>
              <a:off x="10539776" y="208888"/>
              <a:ext cx="2576315" cy="2576315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03" name="Rounded Rectangle"/>
            <p:cNvSpPr/>
            <p:nvPr/>
          </p:nvSpPr>
          <p:spPr>
            <a:xfrm>
              <a:off x="-5124516" y="417479"/>
              <a:ext cx="18041740" cy="2159133"/>
            </a:xfrm>
            <a:prstGeom prst="roundRect">
              <a:avLst>
                <a:gd name="adj" fmla="val 49997"/>
              </a:avLst>
            </a:prstGeom>
            <a:solidFill>
              <a:srgbClr val="0B29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</p:grpSp>
      <p:sp>
        <p:nvSpPr>
          <p:cNvPr id="205" name="Lorem ipsum dolor sit amet, consectetur adipisicing elit, sed do eiusmod incididunt."/>
          <p:cNvSpPr txBox="1">
            <a:spLocks noGrp="1"/>
          </p:cNvSpPr>
          <p:nvPr>
            <p:ph type="body" sz="quarter" idx="14"/>
          </p:nvPr>
        </p:nvSpPr>
        <p:spPr>
          <a:xfrm>
            <a:off x="835884" y="11006222"/>
            <a:ext cx="10131095" cy="135337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</a:lstStyle>
          <a:p>
            <a:r>
              <a:t>Lorem ipsum dolor sit amet, consectetur adipisicing elit, sed do eiusmod incididunt.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574719"/>
            <a:ext cx="21005800" cy="8820481"/>
          </a:xfrm>
          <a:prstGeom prst="rect">
            <a:avLst/>
          </a:prstGeom>
        </p:spPr>
        <p:txBody>
          <a:bodyPr anchor="t"/>
          <a:lstStyle>
            <a:lvl1pPr>
              <a:buClr>
                <a:srgbClr val="0B2940"/>
              </a:buClr>
              <a:defRPr sz="7200"/>
            </a:lvl1pPr>
            <a:lvl2pPr>
              <a:buClr>
                <a:srgbClr val="0B2940"/>
              </a:buClr>
              <a:defRPr sz="7200"/>
            </a:lvl2pPr>
            <a:lvl3pPr>
              <a:buClr>
                <a:srgbClr val="0B2940"/>
              </a:buClr>
              <a:defRPr sz="7200"/>
            </a:lvl3pPr>
            <a:lvl4pPr>
              <a:buClr>
                <a:srgbClr val="0B2940"/>
              </a:buClr>
              <a:defRPr sz="7200"/>
            </a:lvl4pPr>
            <a:lvl5pPr>
              <a:buClr>
                <a:srgbClr val="0B2940"/>
              </a:buClr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6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ubtitle"/>
          <p:cNvSpPr txBox="1">
            <a:spLocks noGrp="1"/>
          </p:cNvSpPr>
          <p:nvPr>
            <p:ph type="body" sz="quarter" idx="13"/>
          </p:nvPr>
        </p:nvSpPr>
        <p:spPr>
          <a:xfrm>
            <a:off x="1689100" y="1036722"/>
            <a:ext cx="21478500" cy="19652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b="1" cap="all" spc="600">
                <a:solidFill>
                  <a:srgbClr val="00ADEE"/>
                </a:solidFill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574719"/>
            <a:ext cx="21005800" cy="7372483"/>
          </a:xfrm>
          <a:prstGeom prst="rect">
            <a:avLst/>
          </a:prstGeom>
        </p:spPr>
        <p:txBody>
          <a:bodyPr numCol="2" spcCol="1020938" anchor="t"/>
          <a:lstStyle>
            <a:lvl1pPr marL="0" indent="0">
              <a:buSzTx/>
              <a:buNone/>
              <a:defRPr sz="7200"/>
            </a:lvl1pPr>
            <a:lvl2pPr marL="0" indent="228600">
              <a:buSzTx/>
              <a:buNone/>
              <a:defRPr sz="7200"/>
            </a:lvl2pPr>
            <a:lvl3pPr marL="0" indent="457200">
              <a:buSzTx/>
              <a:buNone/>
              <a:defRPr sz="7200"/>
            </a:lvl3pPr>
            <a:lvl4pPr marL="0" indent="685800">
              <a:buSzTx/>
              <a:buNone/>
              <a:defRPr sz="7200"/>
            </a:lvl4pPr>
            <a:lvl5pPr marL="0" indent="914400"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7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ubtitle"/>
          <p:cNvSpPr txBox="1">
            <a:spLocks noGrp="1"/>
          </p:cNvSpPr>
          <p:nvPr>
            <p:ph type="body" sz="quarter" idx="13"/>
          </p:nvPr>
        </p:nvSpPr>
        <p:spPr>
          <a:xfrm>
            <a:off x="1689100" y="1036722"/>
            <a:ext cx="21205943" cy="19652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b="1" cap="all" spc="600">
                <a:solidFill>
                  <a:srgbClr val="00ADEE"/>
                </a:solidFill>
              </a:defRPr>
            </a:lvl1pPr>
          </a:lstStyle>
          <a:p>
            <a:r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Flow with Subtitle &amp;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6258189"/>
            <a:ext cx="21005800" cy="4701713"/>
          </a:xfrm>
          <a:prstGeom prst="rect">
            <a:avLst/>
          </a:prstGeom>
        </p:spPr>
        <p:txBody>
          <a:bodyPr numCol="2" spcCol="1020938" anchor="t"/>
          <a:lstStyle>
            <a:lvl1pPr marL="0" indent="0">
              <a:buSzTx/>
              <a:buNone/>
              <a:defRPr sz="7200"/>
            </a:lvl1pPr>
            <a:lvl2pPr marL="0" indent="228600">
              <a:buSzTx/>
              <a:buNone/>
              <a:defRPr sz="7200"/>
            </a:lvl2pPr>
            <a:lvl3pPr marL="0" indent="457200">
              <a:buSzTx/>
              <a:buNone/>
              <a:defRPr sz="7200"/>
            </a:lvl3pPr>
            <a:lvl4pPr marL="0" indent="685800">
              <a:buSzTx/>
              <a:buNone/>
              <a:defRPr sz="7200"/>
            </a:lvl4pPr>
            <a:lvl5pPr marL="0" indent="914400"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38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ubtitle"/>
          <p:cNvSpPr txBox="1">
            <a:spLocks noGrp="1"/>
          </p:cNvSpPr>
          <p:nvPr>
            <p:ph type="body" sz="quarter" idx="13"/>
          </p:nvPr>
        </p:nvSpPr>
        <p:spPr>
          <a:xfrm>
            <a:off x="1689100" y="1036722"/>
            <a:ext cx="21350494" cy="19652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b="1" cap="all" spc="600">
                <a:solidFill>
                  <a:srgbClr val="00ADEE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240" name="Longer intro text/heading"/>
          <p:cNvSpPr txBox="1">
            <a:spLocks noGrp="1"/>
          </p:cNvSpPr>
          <p:nvPr>
            <p:ph type="body" sz="quarter" idx="14"/>
          </p:nvPr>
        </p:nvSpPr>
        <p:spPr>
          <a:xfrm>
            <a:off x="1689100" y="3349889"/>
            <a:ext cx="21005800" cy="2414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7600"/>
            </a:lvl1pPr>
          </a:lstStyle>
          <a:p>
            <a:r>
              <a:t>Longer intro text/heading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s With Intro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6258189"/>
            <a:ext cx="21005800" cy="4701713"/>
          </a:xfrm>
          <a:prstGeom prst="rect">
            <a:avLst/>
          </a:prstGeom>
        </p:spPr>
        <p:txBody>
          <a:bodyPr numCol="2" spcCol="1020938" anchor="t"/>
          <a:lstStyle>
            <a:lvl1pPr marL="0" indent="0">
              <a:buSzTx/>
              <a:buNone/>
              <a:defRPr sz="7200"/>
            </a:lvl1pPr>
            <a:lvl2pPr marL="0" indent="228600">
              <a:buSzTx/>
              <a:buNone/>
              <a:defRPr sz="7200"/>
            </a:lvl2pPr>
            <a:lvl3pPr marL="0" indent="457200">
              <a:buSzTx/>
              <a:buNone/>
              <a:defRPr sz="7200"/>
            </a:lvl3pPr>
            <a:lvl4pPr marL="0" indent="685800">
              <a:buSzTx/>
              <a:buNone/>
              <a:defRPr sz="7200"/>
            </a:lvl4pPr>
            <a:lvl5pPr marL="0" indent="914400"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50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Heading"/>
          <p:cNvSpPr txBox="1">
            <a:spLocks noGrp="1"/>
          </p:cNvSpPr>
          <p:nvPr>
            <p:ph type="body" sz="quarter" idx="13"/>
          </p:nvPr>
        </p:nvSpPr>
        <p:spPr>
          <a:xfrm>
            <a:off x="1689100" y="50677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  <p:sp>
        <p:nvSpPr>
          <p:cNvPr id="252" name="Click to edit heading (bring other sections up if this is only one line)"/>
          <p:cNvSpPr txBox="1">
            <a:spLocks noGrp="1"/>
          </p:cNvSpPr>
          <p:nvPr>
            <p:ph type="body" sz="quarter" idx="14"/>
          </p:nvPr>
        </p:nvSpPr>
        <p:spPr>
          <a:xfrm>
            <a:off x="1689100" y="1824585"/>
            <a:ext cx="19162051" cy="2414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sz="7600"/>
            </a:lvl1pPr>
          </a:lstStyle>
          <a:p>
            <a:r>
              <a:t>Click to edit heading (bring other sections up if this is only one line)</a:t>
            </a:r>
          </a:p>
        </p:txBody>
      </p:sp>
      <p:sp>
        <p:nvSpPr>
          <p:cNvPr id="253" name="Heading"/>
          <p:cNvSpPr txBox="1">
            <a:spLocks noGrp="1"/>
          </p:cNvSpPr>
          <p:nvPr>
            <p:ph type="body" sz="quarter" idx="15"/>
          </p:nvPr>
        </p:nvSpPr>
        <p:spPr>
          <a:xfrm>
            <a:off x="12615333" y="50677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-15240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72089"/>
            <a:ext cx="21005800" cy="6350332"/>
          </a:xfrm>
          <a:prstGeom prst="rect">
            <a:avLst/>
          </a:prstGeom>
        </p:spPr>
        <p:txBody>
          <a:bodyPr numCol="2" spcCol="1020938" anchor="t"/>
          <a:lstStyle>
            <a:lvl1pPr marL="0" indent="0">
              <a:buSzTx/>
              <a:buNone/>
              <a:defRPr sz="7200"/>
            </a:lvl1pPr>
            <a:lvl2pPr marL="0" indent="228600">
              <a:buSzTx/>
              <a:buNone/>
              <a:defRPr sz="7200"/>
            </a:lvl2pPr>
            <a:lvl3pPr marL="0" indent="457200">
              <a:buSzTx/>
              <a:buNone/>
              <a:defRPr sz="7200"/>
            </a:lvl3pPr>
            <a:lvl4pPr marL="0" indent="685800">
              <a:buSzTx/>
              <a:buNone/>
              <a:defRPr sz="7200"/>
            </a:lvl4pPr>
            <a:lvl5pPr marL="0" indent="914400"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3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Heading"/>
          <p:cNvSpPr txBox="1">
            <a:spLocks noGrp="1"/>
          </p:cNvSpPr>
          <p:nvPr>
            <p:ph type="body" sz="quarter" idx="13"/>
          </p:nvPr>
        </p:nvSpPr>
        <p:spPr>
          <a:xfrm>
            <a:off x="1689100" y="16006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  <p:sp>
        <p:nvSpPr>
          <p:cNvPr id="265" name="Heading"/>
          <p:cNvSpPr txBox="1">
            <a:spLocks noGrp="1"/>
          </p:cNvSpPr>
          <p:nvPr>
            <p:ph type="body" sz="quarter" idx="14"/>
          </p:nvPr>
        </p:nvSpPr>
        <p:spPr>
          <a:xfrm>
            <a:off x="12615333" y="16006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Circl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k.pres.map.png" descr="imak.pres.m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742" y="274936"/>
            <a:ext cx="30997944" cy="1543722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ircle"/>
          <p:cNvSpPr/>
          <p:nvPr/>
        </p:nvSpPr>
        <p:spPr>
          <a:xfrm>
            <a:off x="-5765800" y="-14274800"/>
            <a:ext cx="28613100" cy="28613100"/>
          </a:xfrm>
          <a:prstGeom prst="ellipse">
            <a:avLst/>
          </a:prstGeom>
          <a:solidFill>
            <a:srgbClr val="0B294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6" name="pills.jpg"/>
          <p:cNvSpPr>
            <a:spLocks noGrp="1"/>
          </p:cNvSpPr>
          <p:nvPr>
            <p:ph type="pic" idx="13"/>
          </p:nvPr>
        </p:nvSpPr>
        <p:spPr>
          <a:xfrm>
            <a:off x="-5764410" y="-14276786"/>
            <a:ext cx="28610193" cy="28610192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going over multiple lines"/>
          <p:cNvSpPr txBox="1">
            <a:spLocks noGrp="1"/>
          </p:cNvSpPr>
          <p:nvPr>
            <p:ph type="body" sz="half" idx="14"/>
          </p:nvPr>
        </p:nvSpPr>
        <p:spPr>
          <a:xfrm>
            <a:off x="3014133" y="1765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Title going over multiple lines</a:t>
            </a:r>
          </a:p>
        </p:txBody>
      </p:sp>
      <p:sp>
        <p:nvSpPr>
          <p:cNvPr id="28" name="Subtitle"/>
          <p:cNvSpPr txBox="1">
            <a:spLocks noGrp="1"/>
          </p:cNvSpPr>
          <p:nvPr>
            <p:ph type="body" sz="quarter" idx="15"/>
          </p:nvPr>
        </p:nvSpPr>
        <p:spPr>
          <a:xfrm>
            <a:off x="3014133" y="8758322"/>
            <a:ext cx="15804754" cy="2646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pic>
        <p:nvPicPr>
          <p:cNvPr id="29" name="imak.logo.master.color.negative.png" descr="imak.logo.master.color.nega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4846" y="3231318"/>
            <a:ext cx="3114953" cy="103416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01 | 01 | 2018"/>
          <p:cNvSpPr txBox="1">
            <a:spLocks noGrp="1"/>
          </p:cNvSpPr>
          <p:nvPr>
            <p:ph type="body" sz="quarter" idx="16"/>
          </p:nvPr>
        </p:nvSpPr>
        <p:spPr>
          <a:xfrm>
            <a:off x="19822053" y="13141476"/>
            <a:ext cx="4372571" cy="4059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10000"/>
              </a:lnSpc>
              <a:spcBef>
                <a:spcPts val="0"/>
              </a:spcBef>
              <a:buSzTx/>
              <a:buNone/>
              <a:defRPr sz="2600" cap="all" spc="260">
                <a:solidFill>
                  <a:srgbClr val="00ADEE"/>
                </a:solidFill>
              </a:defRPr>
            </a:lvl1pPr>
          </a:lstStyle>
          <a:p>
            <a:r>
              <a:t>01 | 01 | 2018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s With Multipl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4835789"/>
            <a:ext cx="21005800" cy="6350332"/>
          </a:xfrm>
          <a:prstGeom prst="rect">
            <a:avLst/>
          </a:prstGeom>
        </p:spPr>
        <p:txBody>
          <a:bodyPr numCol="2" spcCol="1020938" anchor="t"/>
          <a:lstStyle>
            <a:lvl1pPr marL="0" indent="0">
              <a:buSzTx/>
              <a:buNone/>
              <a:defRPr sz="7200"/>
            </a:lvl1pPr>
            <a:lvl2pPr marL="0" indent="228600">
              <a:buSzTx/>
              <a:buNone/>
              <a:defRPr sz="7200"/>
            </a:lvl2pPr>
            <a:lvl3pPr marL="0" indent="457200">
              <a:buSzTx/>
              <a:buNone/>
              <a:defRPr sz="7200"/>
            </a:lvl3pPr>
            <a:lvl4pPr marL="0" indent="685800">
              <a:buSzTx/>
              <a:buNone/>
              <a:defRPr sz="7200"/>
            </a:lvl4pPr>
            <a:lvl5pPr marL="0" indent="914400">
              <a:buSzTx/>
              <a:buNone/>
              <a:defRPr sz="7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75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Heading"/>
          <p:cNvSpPr txBox="1">
            <a:spLocks noGrp="1"/>
          </p:cNvSpPr>
          <p:nvPr>
            <p:ph type="body" sz="quarter" idx="13"/>
          </p:nvPr>
        </p:nvSpPr>
        <p:spPr>
          <a:xfrm>
            <a:off x="1689100" y="32643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  <p:sp>
        <p:nvSpPr>
          <p:cNvPr id="277" name="Heading"/>
          <p:cNvSpPr txBox="1">
            <a:spLocks noGrp="1"/>
          </p:cNvSpPr>
          <p:nvPr>
            <p:ph type="body" sz="quarter" idx="14"/>
          </p:nvPr>
        </p:nvSpPr>
        <p:spPr>
          <a:xfrm>
            <a:off x="12615333" y="32643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  <p:sp>
        <p:nvSpPr>
          <p:cNvPr id="278" name="Heading"/>
          <p:cNvSpPr txBox="1"/>
          <p:nvPr/>
        </p:nvSpPr>
        <p:spPr>
          <a:xfrm>
            <a:off x="1689100" y="1600615"/>
            <a:ext cx="17588508" cy="9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726440">
              <a:lnSpc>
                <a:spcPct val="80000"/>
              </a:lnSpc>
              <a:defRPr sz="5280" b="1" cap="all" spc="528">
                <a:solidFill>
                  <a:srgbClr val="C6305D"/>
                </a:solidFill>
              </a:defRPr>
            </a:lvl1pPr>
          </a:lstStyle>
          <a:p>
            <a:r>
              <a:t>Heading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60100" y="12954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7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Heading"/>
          <p:cNvSpPr txBox="1">
            <a:spLocks noGrp="1"/>
          </p:cNvSpPr>
          <p:nvPr>
            <p:ph type="body" sz="quarter" idx="13"/>
          </p:nvPr>
        </p:nvSpPr>
        <p:spPr>
          <a:xfrm>
            <a:off x="1689100" y="1600615"/>
            <a:ext cx="8941396" cy="914501"/>
          </a:xfrm>
          <a:prstGeom prst="rect">
            <a:avLst/>
          </a:prstGeom>
        </p:spPr>
        <p:txBody>
          <a:bodyPr anchor="b"/>
          <a:lstStyle>
            <a:lvl1pPr marL="0" indent="0" defTabSz="726440">
              <a:lnSpc>
                <a:spcPct val="80000"/>
              </a:lnSpc>
              <a:spcBef>
                <a:spcPts val="0"/>
              </a:spcBef>
              <a:buSzTx/>
              <a:buNone/>
              <a:defRPr sz="5280" b="1" cap="all" spc="528">
                <a:solidFill>
                  <a:srgbClr val="00ADEE"/>
                </a:solidFill>
              </a:defRPr>
            </a:lvl1pPr>
          </a:lstStyle>
          <a:p>
            <a:r>
              <a:t>Heading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Center Image Color">
    <p:bg>
      <p:bgPr>
        <a:solidFill>
          <a:srgbClr val="0B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Image"/>
          <p:cNvSpPr>
            <a:spLocks noGrp="1"/>
          </p:cNvSpPr>
          <p:nvPr>
            <p:ph type="pic" sz="quarter" idx="14"/>
          </p:nvPr>
        </p:nvSpPr>
        <p:spPr>
          <a:xfrm>
            <a:off x="20913056" y="293384"/>
            <a:ext cx="3114954" cy="10341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01 | 01 | 2018"/>
          <p:cNvSpPr txBox="1">
            <a:spLocks noGrp="1"/>
          </p:cNvSpPr>
          <p:nvPr>
            <p:ph type="body" sz="quarter" idx="15"/>
          </p:nvPr>
        </p:nvSpPr>
        <p:spPr>
          <a:xfrm>
            <a:off x="19822053" y="13141476"/>
            <a:ext cx="4372571" cy="4059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10000"/>
              </a:lnSpc>
              <a:spcBef>
                <a:spcPts val="0"/>
              </a:spcBef>
              <a:buSzTx/>
              <a:buNone/>
              <a:defRPr sz="2600" cap="all" spc="260">
                <a:solidFill>
                  <a:srgbClr val="FFFFFF"/>
                </a:solidFill>
              </a:defRPr>
            </a:lvl1pPr>
          </a:lstStyle>
          <a:p>
            <a:r>
              <a:t>01 | 01 | 2018</a:t>
            </a:r>
          </a:p>
        </p:txBody>
      </p:sp>
      <p:sp>
        <p:nvSpPr>
          <p:cNvPr id="41" name="Title going over multiple lines"/>
          <p:cNvSpPr txBox="1">
            <a:spLocks noGrp="1"/>
          </p:cNvSpPr>
          <p:nvPr>
            <p:ph type="body" sz="half" idx="16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Title going over multiple lines</a:t>
            </a:r>
          </a:p>
        </p:txBody>
      </p:sp>
      <p:sp>
        <p:nvSpPr>
          <p:cNvPr id="42" name="Subtitle"/>
          <p:cNvSpPr txBox="1">
            <a:spLocks noGrp="1"/>
          </p:cNvSpPr>
          <p:nvPr>
            <p:ph type="body" sz="quarter" idx="17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Center Image Overlay">
    <p:bg>
      <p:bgPr>
        <a:solidFill>
          <a:srgbClr val="0B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dots.png" descr="dots.png"/>
          <p:cNvPicPr>
            <a:picLocks noChangeAspect="1"/>
          </p:cNvPicPr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quarter" idx="14"/>
          </p:nvPr>
        </p:nvSpPr>
        <p:spPr>
          <a:xfrm>
            <a:off x="20913056" y="293384"/>
            <a:ext cx="3114954" cy="10341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01 | 01 | 2018"/>
          <p:cNvSpPr txBox="1">
            <a:spLocks noGrp="1"/>
          </p:cNvSpPr>
          <p:nvPr>
            <p:ph type="body" sz="quarter" idx="15"/>
          </p:nvPr>
        </p:nvSpPr>
        <p:spPr>
          <a:xfrm>
            <a:off x="19822053" y="13141476"/>
            <a:ext cx="4372571" cy="4059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10000"/>
              </a:lnSpc>
              <a:spcBef>
                <a:spcPts val="0"/>
              </a:spcBef>
              <a:buSzTx/>
              <a:buNone/>
              <a:defRPr sz="2600" cap="all" spc="260">
                <a:solidFill>
                  <a:srgbClr val="FFFFFF"/>
                </a:solidFill>
              </a:defRPr>
            </a:lvl1pPr>
          </a:lstStyle>
          <a:p>
            <a:r>
              <a:t>01 | 01 | 2018</a:t>
            </a:r>
          </a:p>
        </p:txBody>
      </p:sp>
      <p:sp>
        <p:nvSpPr>
          <p:cNvPr id="54" name="Title going over multiple lines"/>
          <p:cNvSpPr txBox="1">
            <a:spLocks noGrp="1"/>
          </p:cNvSpPr>
          <p:nvPr>
            <p:ph type="body" sz="half" idx="16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Title going over multiple lines</a:t>
            </a:r>
          </a:p>
        </p:txBody>
      </p:sp>
      <p:sp>
        <p:nvSpPr>
          <p:cNvPr id="55" name="Subtitle"/>
          <p:cNvSpPr txBox="1">
            <a:spLocks noGrp="1"/>
          </p:cNvSpPr>
          <p:nvPr>
            <p:ph type="body" sz="quarter" idx="17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Center Image Overlay Blue">
    <p:bg>
      <p:bgPr>
        <a:solidFill>
          <a:srgbClr val="00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dots.png" descr="dots.png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01 | 01 | 2018"/>
          <p:cNvSpPr txBox="1">
            <a:spLocks noGrp="1"/>
          </p:cNvSpPr>
          <p:nvPr>
            <p:ph type="body" sz="quarter" idx="14"/>
          </p:nvPr>
        </p:nvSpPr>
        <p:spPr>
          <a:xfrm>
            <a:off x="19822053" y="13141476"/>
            <a:ext cx="4372571" cy="4059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lnSpc>
                <a:spcPct val="10000"/>
              </a:lnSpc>
              <a:spcBef>
                <a:spcPts val="0"/>
              </a:spcBef>
              <a:buSzTx/>
              <a:buNone/>
              <a:defRPr sz="2600" cap="all" spc="260">
                <a:solidFill>
                  <a:srgbClr val="FFFFFF"/>
                </a:solidFill>
              </a:defRPr>
            </a:lvl1pPr>
          </a:lstStyle>
          <a:p>
            <a:r>
              <a:t>01 | 01 | 2018</a:t>
            </a:r>
          </a:p>
        </p:txBody>
      </p:sp>
      <p:sp>
        <p:nvSpPr>
          <p:cNvPr id="66" name="Title going over multiple lines"/>
          <p:cNvSpPr txBox="1">
            <a:spLocks noGrp="1"/>
          </p:cNvSpPr>
          <p:nvPr>
            <p:ph type="body" sz="half" idx="15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Title going over multiple lines</a:t>
            </a:r>
          </a:p>
        </p:txBody>
      </p:sp>
      <p:sp>
        <p:nvSpPr>
          <p:cNvPr id="67" name="Subtitle"/>
          <p:cNvSpPr txBox="1">
            <a:spLocks noGrp="1"/>
          </p:cNvSpPr>
          <p:nvPr>
            <p:ph type="body" sz="quarter" idx="16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16900" y="292100"/>
            <a:ext cx="3111500" cy="103301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Dark Blue">
    <p:bg>
      <p:bgPr>
        <a:solidFill>
          <a:srgbClr val="0B2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bg.dot.circlecrop.png" descr="bg.dot.circlecro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Heading over multiple lines"/>
          <p:cNvSpPr txBox="1">
            <a:spLocks noGrp="1"/>
          </p:cNvSpPr>
          <p:nvPr>
            <p:ph type="body" sz="half" idx="13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Heading over multiple lines</a:t>
            </a:r>
          </a:p>
        </p:txBody>
      </p:sp>
      <p:sp>
        <p:nvSpPr>
          <p:cNvPr id="78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Magenta">
    <p:bg>
      <p:bgPr>
        <a:solidFill>
          <a:srgbClr val="C63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g.dot.circlecrop.png" descr="bg.dot.circlecro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Heading over multiple lines"/>
          <p:cNvSpPr txBox="1">
            <a:spLocks noGrp="1"/>
          </p:cNvSpPr>
          <p:nvPr>
            <p:ph type="body" sz="half" idx="13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Heading over multiple lines</a:t>
            </a:r>
          </a:p>
        </p:txBody>
      </p:sp>
      <p:sp>
        <p:nvSpPr>
          <p:cNvPr id="88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Light Blue">
    <p:bg>
      <p:bgPr>
        <a:solidFill>
          <a:srgbClr val="00A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bg.dot.circlecrop.png" descr="bg.dot.circlecro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Heading over multiple lines"/>
          <p:cNvSpPr txBox="1">
            <a:spLocks noGrp="1"/>
          </p:cNvSpPr>
          <p:nvPr>
            <p:ph type="body" sz="half" idx="13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FFFFFF"/>
                </a:solidFill>
              </a:defRPr>
            </a:lvl1pPr>
          </a:lstStyle>
          <a:p>
            <a:r>
              <a:t>Heading over multiple lines</a:t>
            </a:r>
          </a:p>
        </p:txBody>
      </p:sp>
      <p:sp>
        <p:nvSpPr>
          <p:cNvPr id="98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000" b="1" cap="all" spc="500">
                <a:solidFill>
                  <a:srgbClr val="FFFFFF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ing L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g.dot.circlecrop.png" descr="bg.dot.circlecrop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ubtitle"/>
          <p:cNvSpPr txBox="1"/>
          <p:nvPr/>
        </p:nvSpPr>
        <p:spPr>
          <a:xfrm>
            <a:off x="4512137" y="8174122"/>
            <a:ext cx="15804754" cy="2727293"/>
          </a:xfrm>
          <a:prstGeom prst="rect">
            <a:avLst/>
          </a:prstGeom>
          <a:solidFill>
            <a:srgbClr val="FFFFFF">
              <a:alpha val="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ctr">
              <a:lnSpc>
                <a:spcPct val="80000"/>
              </a:lnSpc>
              <a:defRPr sz="5000" b="1" cap="all" spc="500"/>
            </a:lvl1pPr>
          </a:lstStyle>
          <a:p>
            <a:r>
              <a:t>Subtitle</a:t>
            </a:r>
          </a:p>
        </p:txBody>
      </p:sp>
      <p:sp>
        <p:nvSpPr>
          <p:cNvPr id="108" name="Heading over multiple lines"/>
          <p:cNvSpPr txBox="1">
            <a:spLocks noGrp="1"/>
          </p:cNvSpPr>
          <p:nvPr>
            <p:ph type="body" sz="half" idx="13"/>
          </p:nvPr>
        </p:nvSpPr>
        <p:spPr>
          <a:xfrm>
            <a:off x="4289623" y="1257715"/>
            <a:ext cx="15804754" cy="671883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000" b="1">
                <a:solidFill>
                  <a:srgbClr val="0B2940"/>
                </a:solidFill>
              </a:defRPr>
            </a:lvl1pPr>
          </a:lstStyle>
          <a:p>
            <a:r>
              <a:t>Heading over multiple lines</a:t>
            </a:r>
          </a:p>
        </p:txBody>
      </p:sp>
      <p:sp>
        <p:nvSpPr>
          <p:cNvPr id="109" name="Subtitle"/>
          <p:cNvSpPr txBox="1">
            <a:spLocks noGrp="1"/>
          </p:cNvSpPr>
          <p:nvPr>
            <p:ph type="body" sz="quarter" idx="14"/>
          </p:nvPr>
        </p:nvSpPr>
        <p:spPr>
          <a:xfrm>
            <a:off x="4289623" y="8555122"/>
            <a:ext cx="15804754" cy="196522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000" b="1" cap="all" spc="600">
                <a:solidFill>
                  <a:srgbClr val="00ADEE"/>
                </a:solidFill>
              </a:defRPr>
            </a:lvl1pPr>
          </a:lstStyle>
          <a:p>
            <a:r>
              <a:t>Subtitle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53816" y="12954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1" name="imak.logo.master.color.positive.png" descr="imak.logo.master.color.positi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30783" y="12978719"/>
            <a:ext cx="1740052" cy="577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2382" y="13081000"/>
            <a:ext cx="42326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 b="1">
                <a:solidFill>
                  <a:srgbClr val="C6305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transition spd="med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0" b="1" i="0" u="none" strike="noStrike" cap="none" spc="0" baseline="0">
          <a:ln>
            <a:noFill/>
          </a:ln>
          <a:solidFill>
            <a:srgbClr val="0B294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r="6291"/>
          <a:stretch>
            <a:fillRect/>
          </a:stretch>
        </p:blipFill>
        <p:spPr>
          <a:xfrm>
            <a:off x="4076" y="10103"/>
            <a:ext cx="22865973" cy="13725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600" extrusionOk="0">
                <a:moveTo>
                  <a:pt x="0" y="0"/>
                </a:moveTo>
                <a:lnTo>
                  <a:pt x="0" y="18113"/>
                </a:lnTo>
                <a:cubicBezTo>
                  <a:pt x="1274" y="19698"/>
                  <a:pt x="2676" y="20860"/>
                  <a:pt x="4140" y="21600"/>
                </a:cubicBezTo>
                <a:lnTo>
                  <a:pt x="12010" y="21600"/>
                </a:lnTo>
                <a:cubicBezTo>
                  <a:pt x="14068" y="20560"/>
                  <a:pt x="16007" y="18685"/>
                  <a:pt x="17634" y="15974"/>
                </a:cubicBezTo>
                <a:cubicBezTo>
                  <a:pt x="20280" y="11564"/>
                  <a:pt x="21600" y="5780"/>
                  <a:pt x="21593" y="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7" name="America’s $10 Billion Overspend on Sofosbuvir-Based Hepatitis C Treatment Resulting from Unmerited Patents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 defTabSz="594360">
              <a:defRPr sz="10224"/>
            </a:lvl1pPr>
          </a:lstStyle>
          <a:p>
            <a:r>
              <a:rPr dirty="0"/>
              <a:t>America’s $10 Billion Overspend on Sofosbuvir-Based Hepatitis C Treatment Resulting from Unmerited Patents</a:t>
            </a:r>
          </a:p>
        </p:txBody>
      </p:sp>
      <p:sp>
        <p:nvSpPr>
          <p:cNvPr id="308" name="Pattillo, A., Fortunak J., Ravicher, D., Hughey, MH., Amin, T., Krishtel, PR.…"/>
          <p:cNvSpPr txBox="1">
            <a:spLocks noGrp="1"/>
          </p:cNvSpPr>
          <p:nvPr>
            <p:ph type="body" idx="15"/>
          </p:nvPr>
        </p:nvSpPr>
        <p:spPr>
          <a:xfrm>
            <a:off x="3014133" y="8758322"/>
            <a:ext cx="14673268" cy="26468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R="365760" defTabSz="365760">
              <a:lnSpc>
                <a:spcPts val="6000"/>
              </a:lnSpc>
              <a:defRPr sz="3920" b="0" cap="none" spc="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Pattillo, A., Fortunak J., Ravicher, D., Hughey, MH., Amin, T., Krishtel, PR.</a:t>
            </a:r>
          </a:p>
          <a:p>
            <a:pPr marR="365760" defTabSz="365760">
              <a:lnSpc>
                <a:spcPts val="6100"/>
              </a:lnSpc>
              <a:defRPr sz="4000" b="0" cap="none" spc="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defTabSz="660400">
              <a:defRPr sz="3840" b="0" spc="384"/>
            </a:pPr>
            <a:r>
              <a:rPr dirty="0"/>
              <a:t>Initiative for medicines, access, &amp; knowledge (i-mak)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0894" y="7070368"/>
            <a:ext cx="10259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4583" y="12954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11" name="background"/>
          <p:cNvSpPr txBox="1">
            <a:spLocks noGrp="1"/>
          </p:cNvSpPr>
          <p:nvPr>
            <p:ph type="body" idx="13"/>
          </p:nvPr>
        </p:nvSpPr>
        <p:spPr>
          <a:xfrm>
            <a:off x="1689100" y="120891"/>
            <a:ext cx="21641500" cy="1965227"/>
          </a:xfrm>
          <a:prstGeom prst="rect">
            <a:avLst/>
          </a:prstGeom>
        </p:spPr>
        <p:txBody>
          <a:bodyPr/>
          <a:lstStyle/>
          <a:p>
            <a:r>
              <a:rPr dirty="0"/>
              <a:t>background</a:t>
            </a:r>
          </a:p>
        </p:txBody>
      </p:sp>
      <p:sp>
        <p:nvSpPr>
          <p:cNvPr id="312" name="The high price of non-generic SOF meds has resulted in rationing by payers and limited access for patients…"/>
          <p:cNvSpPr txBox="1">
            <a:spLocks noGrp="1"/>
          </p:cNvSpPr>
          <p:nvPr>
            <p:ph type="body" sz="half" idx="1"/>
          </p:nvPr>
        </p:nvSpPr>
        <p:spPr>
          <a:xfrm>
            <a:off x="9329850" y="2756214"/>
            <a:ext cx="8911287" cy="10667686"/>
          </a:xfrm>
          <a:prstGeom prst="rect">
            <a:avLst/>
          </a:prstGeom>
        </p:spPr>
        <p:txBody>
          <a:bodyPr numCol="1" spcCol="38100">
            <a:noAutofit/>
          </a:bodyPr>
          <a:lstStyle/>
          <a:p>
            <a:pPr marL="601927" marR="416052" indent="-601927" defTabSz="41605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25000"/>
              <a:buChar char="•"/>
              <a:defRPr sz="4550"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dirty="0">
                <a:latin typeface="Calibri"/>
                <a:cs typeface="Calibri"/>
              </a:rPr>
              <a:t>The high price of non-generic SOF meds has resulted in rationing by payers and limited access for </a:t>
            </a:r>
            <a:r>
              <a:rPr sz="4400" dirty="0" smtClean="0">
                <a:latin typeface="Calibri"/>
                <a:cs typeface="Calibri"/>
              </a:rPr>
              <a:t>patients</a:t>
            </a:r>
            <a:endParaRPr sz="4400" dirty="0">
              <a:latin typeface="Calibri"/>
              <a:cs typeface="Calibri"/>
            </a:endParaRPr>
          </a:p>
          <a:p>
            <a:pPr marL="601927" marR="416052" indent="-601927" defTabSz="416052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25000"/>
              <a:buChar char="•"/>
              <a:defRPr sz="4550"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dirty="0">
                <a:latin typeface="Calibri"/>
                <a:cs typeface="Calibri"/>
              </a:rPr>
              <a:t>Globally, only 3 of 71m HCV+ have received DAA </a:t>
            </a:r>
            <a:r>
              <a:rPr sz="4400" dirty="0" smtClean="0">
                <a:latin typeface="Calibri"/>
                <a:cs typeface="Calibri"/>
              </a:rPr>
              <a:t>treatmen</a:t>
            </a:r>
            <a:r>
              <a:rPr lang="en-US" sz="4400" dirty="0" smtClean="0">
                <a:latin typeface="Calibri"/>
                <a:cs typeface="Calibri"/>
              </a:rPr>
              <a:t>t</a:t>
            </a:r>
            <a:endParaRPr sz="4400" dirty="0">
              <a:latin typeface="Calibri"/>
              <a:cs typeface="Calibri"/>
            </a:endParaRPr>
          </a:p>
          <a:p>
            <a:pPr marL="529695" marR="416052" indent="-529695" defTabSz="416052">
              <a:lnSpc>
                <a:spcPct val="120000"/>
              </a:lnSpc>
              <a:spcBef>
                <a:spcPts val="0"/>
              </a:spcBef>
              <a:buSzPct val="125000"/>
              <a:buChar char="•"/>
              <a:defRPr sz="4550"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dirty="0">
                <a:latin typeface="Calibri"/>
                <a:cs typeface="Calibri"/>
              </a:rPr>
              <a:t>Worldwide, many of the patents on sofosbuvir have been identified as unmerited and overturned or not </a:t>
            </a:r>
            <a:r>
              <a:rPr sz="4400" dirty="0" smtClean="0">
                <a:latin typeface="Calibri"/>
                <a:cs typeface="Calibri"/>
              </a:rPr>
              <a:t>granted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mr-IN" sz="4400" dirty="0" smtClean="0">
                <a:latin typeface="Calibri"/>
                <a:cs typeface="Calibri"/>
              </a:rPr>
              <a:t>–</a:t>
            </a:r>
            <a:r>
              <a:rPr lang="en-US" sz="4400" dirty="0" smtClean="0">
                <a:latin typeface="Calibri"/>
                <a:cs typeface="Calibri"/>
              </a:rPr>
              <a:t> e.g. </a:t>
            </a:r>
            <a:r>
              <a:rPr sz="4400" dirty="0" smtClean="0">
                <a:latin typeface="Calibri"/>
                <a:cs typeface="Calibri"/>
              </a:rPr>
              <a:t>Argentina</a:t>
            </a:r>
            <a:r>
              <a:rPr sz="4400" dirty="0">
                <a:latin typeface="Calibri"/>
                <a:cs typeface="Calibri"/>
              </a:rPr>
              <a:t>, Brazil, China, and Ukraine</a:t>
            </a:r>
          </a:p>
        </p:txBody>
      </p:sp>
      <p:sp>
        <p:nvSpPr>
          <p:cNvPr id="313" name="About 1/4 of the est. 1.2m HIV+ people in the U.S. are also co-infected with HCV…"/>
          <p:cNvSpPr txBox="1"/>
          <p:nvPr/>
        </p:nvSpPr>
        <p:spPr>
          <a:xfrm>
            <a:off x="1507038" y="2843205"/>
            <a:ext cx="7737503" cy="681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82083" marR="457200" indent="-582083" defTabSz="457200">
              <a:lnSpc>
                <a:spcPct val="120000"/>
              </a:lnSpc>
              <a:spcAft>
                <a:spcPts val="1800"/>
              </a:spcAft>
              <a:buSzPct val="125000"/>
              <a:buChar char="•"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dirty="0" smtClean="0">
                <a:latin typeface="Calibri"/>
                <a:cs typeface="Calibri"/>
              </a:rPr>
              <a:t>About 1/4 of the est. 1.2m HIV+ people in the U.S. are also co-infected with HCV</a:t>
            </a:r>
          </a:p>
          <a:p>
            <a:pPr marL="582083" marR="457200" indent="-582083" defTabSz="457200">
              <a:lnSpc>
                <a:spcPct val="120000"/>
              </a:lnSpc>
              <a:buSzPct val="125000"/>
              <a:buChar char="•"/>
              <a:defRPr sz="5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dirty="0" smtClean="0">
                <a:latin typeface="Calibri"/>
                <a:cs typeface="Calibri"/>
              </a:rPr>
              <a:t>SOF-based meds represent nearly 2/3 of all DAA scripts written in the U.S., and effective cure for 95% of patients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14" name="Triangle"/>
          <p:cNvSpPr/>
          <p:nvPr/>
        </p:nvSpPr>
        <p:spPr>
          <a:xfrm>
            <a:off x="18699858" y="2971670"/>
            <a:ext cx="1050864" cy="8958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787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satOff val="-15798"/>
              <a:lumOff val="-17517"/>
              <a:alpha val="75641"/>
            </a:schemeClr>
          </a:solidFill>
          <a:ln w="38100">
            <a:solidFill>
              <a:srgbClr val="53585F">
                <a:alpha val="75641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tabLst>
                <a:tab pos="1168400" algn="l"/>
              </a:tabLst>
              <a:defRPr sz="4400">
                <a:solidFill>
                  <a:srgbClr val="F39019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endParaRPr/>
          </a:p>
        </p:txBody>
      </p:sp>
      <p:sp>
        <p:nvSpPr>
          <p:cNvPr id="315" name="Investigate patent price access…"/>
          <p:cNvSpPr txBox="1"/>
          <p:nvPr/>
        </p:nvSpPr>
        <p:spPr>
          <a:xfrm>
            <a:off x="20209443" y="3862086"/>
            <a:ext cx="3605140" cy="6442362"/>
          </a:xfrm>
          <a:prstGeom prst="rect">
            <a:avLst/>
          </a:prstGeom>
          <a:ln w="38100">
            <a:solidFill>
              <a:schemeClr val="accent1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457200" algn="ctr" defTabSz="457200">
              <a:lnSpc>
                <a:spcPts val="7100"/>
              </a:lnSpc>
              <a:defRPr sz="46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Investigate </a:t>
            </a:r>
            <a:r>
              <a:rPr u="sng" dirty="0"/>
              <a:t>patent price </a:t>
            </a:r>
            <a:r>
              <a:rPr lang="en-US" u="sng" dirty="0" smtClean="0"/>
              <a:t> </a:t>
            </a:r>
            <a:r>
              <a:rPr u="sng" dirty="0" smtClean="0"/>
              <a:t>access</a:t>
            </a:r>
            <a:endParaRPr u="sng" dirty="0"/>
          </a:p>
          <a:p>
            <a:pPr marR="457200" algn="ctr" defTabSz="457200">
              <a:lnSpc>
                <a:spcPts val="7100"/>
              </a:lnSpc>
              <a:defRPr sz="46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linkage </a:t>
            </a:r>
          </a:p>
          <a:p>
            <a:pPr marR="457200" algn="ctr" defTabSz="457200">
              <a:lnSpc>
                <a:spcPts val="7100"/>
              </a:lnSpc>
              <a:defRPr sz="46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for SOF</a:t>
            </a:r>
          </a:p>
          <a:p>
            <a:pPr marR="457200" algn="ctr" defTabSz="457200">
              <a:lnSpc>
                <a:spcPts val="7100"/>
              </a:lnSpc>
              <a:defRPr sz="4600" i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 the U.S.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omprehensive examination the patent portfolio of sofosbuvir…"/>
          <p:cNvSpPr txBox="1">
            <a:spLocks noGrp="1"/>
          </p:cNvSpPr>
          <p:nvPr>
            <p:ph type="body" idx="1"/>
          </p:nvPr>
        </p:nvSpPr>
        <p:spPr>
          <a:xfrm>
            <a:off x="1689100" y="2806702"/>
            <a:ext cx="19242110" cy="995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4999" indent="-634999">
              <a:defRPr sz="7000"/>
            </a:pPr>
            <a:r>
              <a:rPr sz="6000" dirty="0"/>
              <a:t>Comprehensive examination the patent portfolio of sofosbuvir</a:t>
            </a:r>
          </a:p>
          <a:p>
            <a:pPr marL="634999" indent="-634999">
              <a:defRPr sz="7000"/>
            </a:pPr>
            <a:r>
              <a:rPr sz="6000" dirty="0"/>
              <a:t>Analyzed the commercial market dynamics for SOF-based products and modeled annual spending for branded vs. generic product</a:t>
            </a:r>
          </a:p>
          <a:p>
            <a:pPr marL="634999" indent="-634999">
              <a:defRPr sz="7000"/>
            </a:pPr>
            <a:r>
              <a:rPr sz="6000" dirty="0"/>
              <a:t>Assessed the current landscape of patient access to HCV medicines in the U.S.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4583" y="12954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19" name="methods"/>
          <p:cNvSpPr txBox="1">
            <a:spLocks noGrp="1"/>
          </p:cNvSpPr>
          <p:nvPr>
            <p:ph type="body" idx="13"/>
          </p:nvPr>
        </p:nvSpPr>
        <p:spPr>
          <a:xfrm>
            <a:off x="1689100" y="63652"/>
            <a:ext cx="21618693" cy="1965227"/>
          </a:xfrm>
          <a:prstGeom prst="rect">
            <a:avLst/>
          </a:prstGeom>
        </p:spPr>
        <p:txBody>
          <a:bodyPr/>
          <a:lstStyle/>
          <a:p>
            <a:r>
              <a:t>methods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Nearly all of the patents on Sovaldi® are secondary patents distinct from the base compound sofosbuvir.…"/>
          <p:cNvSpPr txBox="1">
            <a:spLocks noGrp="1"/>
          </p:cNvSpPr>
          <p:nvPr>
            <p:ph type="body" sz="half" idx="1"/>
          </p:nvPr>
        </p:nvSpPr>
        <p:spPr>
          <a:xfrm>
            <a:off x="1010666" y="2974764"/>
            <a:ext cx="8381143" cy="9992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0255" indent="-560255" defTabSz="635634">
              <a:spcBef>
                <a:spcPts val="4500"/>
              </a:spcBef>
              <a:buClrTx/>
              <a:defRPr sz="4235" b="1">
                <a:solidFill>
                  <a:schemeClr val="accent6">
                    <a:satOff val="-15798"/>
                    <a:lumOff val="-17517"/>
                  </a:schemeClr>
                </a:solidFill>
              </a:defRPr>
            </a:pPr>
            <a:r>
              <a:rPr sz="4400" dirty="0"/>
              <a:t> Nearly all of the patents on Sovaldi® are secondary patents distinct from the base compound sofosbuvir. </a:t>
            </a:r>
          </a:p>
          <a:p>
            <a:pPr marL="560255" indent="-560255" defTabSz="635634">
              <a:spcBef>
                <a:spcPts val="4500"/>
              </a:spcBef>
              <a:buClrTx/>
              <a:defRPr sz="4235" b="1">
                <a:solidFill>
                  <a:schemeClr val="accent6">
                    <a:satOff val="-15798"/>
                    <a:lumOff val="-17517"/>
                  </a:schemeClr>
                </a:solidFill>
              </a:defRPr>
            </a:pPr>
            <a:r>
              <a:rPr sz="4400" dirty="0"/>
              <a:t>These have extended the effective patent duration by 9 years from the base compound and 30yrs total (&amp; continuing to file)</a:t>
            </a:r>
          </a:p>
          <a:p>
            <a:pPr marL="560255" indent="-560255" defTabSz="635634">
              <a:spcBef>
                <a:spcPts val="4500"/>
              </a:spcBef>
              <a:buClrTx/>
              <a:defRPr sz="4235" b="1">
                <a:solidFill>
                  <a:schemeClr val="accent6">
                    <a:satOff val="-15798"/>
                    <a:lumOff val="-17517"/>
                  </a:schemeClr>
                </a:solidFill>
              </a:defRPr>
            </a:pPr>
            <a:r>
              <a:rPr sz="4400" dirty="0"/>
              <a:t>Many of these patents have been invalidated in other countries - e.g. Argentina, Brazil, China, and Ukraine 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4583" y="12954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23" name="finding #1: patents"/>
          <p:cNvSpPr txBox="1">
            <a:spLocks noGrp="1"/>
          </p:cNvSpPr>
          <p:nvPr>
            <p:ph type="body" idx="13"/>
          </p:nvPr>
        </p:nvSpPr>
        <p:spPr>
          <a:xfrm>
            <a:off x="950848" y="557093"/>
            <a:ext cx="21618694" cy="1378523"/>
          </a:xfrm>
          <a:prstGeom prst="rect">
            <a:avLst/>
          </a:prstGeom>
        </p:spPr>
        <p:txBody>
          <a:bodyPr/>
          <a:lstStyle/>
          <a:p>
            <a:r>
              <a:t>finding #1: patents</a:t>
            </a:r>
          </a:p>
        </p:txBody>
      </p:sp>
      <p:pic>
        <p:nvPicPr>
          <p:cNvPr id="3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33646" y="425261"/>
            <a:ext cx="9609069" cy="1286547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U.S. payers are projected to spend an excess of $10 billion for branded SOF-based products in 2021-34 as compared to treatment costs with generic sofosbuvir."/>
          <p:cNvSpPr txBox="1">
            <a:spLocks noGrp="1"/>
          </p:cNvSpPr>
          <p:nvPr>
            <p:ph type="body" sz="quarter" idx="1"/>
          </p:nvPr>
        </p:nvSpPr>
        <p:spPr>
          <a:xfrm>
            <a:off x="1138617" y="2909551"/>
            <a:ext cx="5514702" cy="85812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67715">
              <a:spcBef>
                <a:spcPts val="5400"/>
              </a:spcBef>
              <a:buClrTx/>
              <a:buSzTx/>
              <a:buNone/>
              <a:defRPr sz="5115" b="1">
                <a:solidFill>
                  <a:schemeClr val="accent6">
                    <a:satOff val="-15798"/>
                    <a:lumOff val="-17517"/>
                  </a:schemeClr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sz="4800" dirty="0"/>
              <a:t>U.S. payers are projected to spend an excess of $10 billion for branded SOF-based products in 2021-34 as compared to treatment costs with generic sofosbuvir.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4583" y="12954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28" name="finding #2: costs"/>
          <p:cNvSpPr txBox="1">
            <a:spLocks noGrp="1"/>
          </p:cNvSpPr>
          <p:nvPr>
            <p:ph type="body" idx="13"/>
          </p:nvPr>
        </p:nvSpPr>
        <p:spPr>
          <a:xfrm>
            <a:off x="1059415" y="600520"/>
            <a:ext cx="21618694" cy="1378523"/>
          </a:xfrm>
          <a:prstGeom prst="rect">
            <a:avLst/>
          </a:prstGeom>
        </p:spPr>
        <p:txBody>
          <a:bodyPr/>
          <a:lstStyle/>
          <a:p>
            <a:r>
              <a:t>finding #2: costs</a:t>
            </a:r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3063" y="2909551"/>
            <a:ext cx="15856579" cy="858120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85% of diagnosed HCV patients in the U.S. will not get access to treatment in the coming year."/>
          <p:cNvSpPr txBox="1">
            <a:spLocks noGrp="1"/>
          </p:cNvSpPr>
          <p:nvPr>
            <p:ph type="body" sz="quarter" idx="1"/>
          </p:nvPr>
        </p:nvSpPr>
        <p:spPr>
          <a:xfrm>
            <a:off x="995569" y="2846729"/>
            <a:ext cx="5490386" cy="835658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500" b="1">
                <a:solidFill>
                  <a:schemeClr val="accent6">
                    <a:satOff val="-15798"/>
                    <a:lumOff val="-17517"/>
                  </a:schemeClr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dirty="0" smtClean="0"/>
              <a:t>Over </a:t>
            </a:r>
            <a:r>
              <a:rPr dirty="0" smtClean="0"/>
              <a:t>85</a:t>
            </a:r>
            <a:r>
              <a:rPr dirty="0"/>
              <a:t>% of diagnosed HCV patients in the U.S. will not get access to treatment in the coming year.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4583" y="12954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33" name="finding #3: access"/>
          <p:cNvSpPr txBox="1">
            <a:spLocks noGrp="1"/>
          </p:cNvSpPr>
          <p:nvPr>
            <p:ph type="body" idx="13"/>
          </p:nvPr>
        </p:nvSpPr>
        <p:spPr>
          <a:xfrm>
            <a:off x="1052508" y="636046"/>
            <a:ext cx="21618694" cy="1378523"/>
          </a:xfrm>
          <a:prstGeom prst="rect">
            <a:avLst/>
          </a:prstGeom>
        </p:spPr>
        <p:txBody>
          <a:bodyPr/>
          <a:lstStyle/>
          <a:p>
            <a:r>
              <a:t>finding #3: access</a:t>
            </a:r>
          </a:p>
        </p:txBody>
      </p:sp>
      <p:pic>
        <p:nvPicPr>
          <p:cNvPr id="334" name="85% figure - screenshot.png" descr="85% figure - screensh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0952" y="2897483"/>
            <a:ext cx="16578006" cy="7921034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3">
            <a:alphaModFix amt="10000"/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37" name="01 | 01 | 2018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01 | 01 | 2018</a:t>
            </a:r>
          </a:p>
        </p:txBody>
      </p:sp>
      <p:sp>
        <p:nvSpPr>
          <p:cNvPr id="338" name="Unmerited patents have been identified on Sovaldi® resulting in prolonged exclusivity periods that prevent generic product entry, burden payers with billions in overspend, and generate significant access problems for HCV patients in the U.S."/>
          <p:cNvSpPr txBox="1">
            <a:spLocks noGrp="1"/>
          </p:cNvSpPr>
          <p:nvPr>
            <p:ph type="body" idx="15"/>
          </p:nvPr>
        </p:nvSpPr>
        <p:spPr>
          <a:xfrm>
            <a:off x="4289623" y="3498584"/>
            <a:ext cx="15804754" cy="73527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396239">
              <a:defRPr sz="7392"/>
            </a:lvl1pPr>
          </a:lstStyle>
          <a:p>
            <a:pPr>
              <a:lnSpc>
                <a:spcPct val="110000"/>
              </a:lnSpc>
            </a:pPr>
            <a:r>
              <a:rPr dirty="0"/>
              <a:t>Unmerited </a:t>
            </a:r>
            <a:r>
              <a:rPr lang="en-US" dirty="0" smtClean="0"/>
              <a:t>secondary </a:t>
            </a:r>
            <a:r>
              <a:rPr dirty="0" smtClean="0"/>
              <a:t>patents </a:t>
            </a:r>
            <a:r>
              <a:rPr dirty="0"/>
              <a:t>have been identified on Sovaldi® resulting in </a:t>
            </a:r>
            <a:r>
              <a:rPr dirty="0" smtClean="0"/>
              <a:t>prolonged </a:t>
            </a:r>
            <a:r>
              <a:rPr dirty="0"/>
              <a:t>exclusivity periods that </a:t>
            </a:r>
            <a:r>
              <a:rPr lang="en-US" dirty="0" smtClean="0"/>
              <a:t>a) </a:t>
            </a:r>
            <a:r>
              <a:rPr dirty="0" smtClean="0"/>
              <a:t>prevent </a:t>
            </a:r>
            <a:r>
              <a:rPr dirty="0"/>
              <a:t>generic product entry, </a:t>
            </a:r>
            <a:r>
              <a:rPr lang="en-US" dirty="0" smtClean="0"/>
              <a:t>b) </a:t>
            </a:r>
            <a:r>
              <a:rPr dirty="0" smtClean="0"/>
              <a:t>burden </a:t>
            </a:r>
            <a:r>
              <a:rPr dirty="0"/>
              <a:t>payers with billions in overspend, and </a:t>
            </a:r>
            <a:r>
              <a:rPr lang="en-US" dirty="0" smtClean="0"/>
              <a:t>        c) </a:t>
            </a:r>
            <a:r>
              <a:rPr dirty="0" smtClean="0"/>
              <a:t>generate </a:t>
            </a:r>
            <a:r>
              <a:rPr dirty="0"/>
              <a:t>significant access problems for HCV patients in the U.S. </a:t>
            </a:r>
          </a:p>
        </p:txBody>
      </p:sp>
      <p:sp>
        <p:nvSpPr>
          <p:cNvPr id="339" name="conclusion"/>
          <p:cNvSpPr txBox="1"/>
          <p:nvPr/>
        </p:nvSpPr>
        <p:spPr>
          <a:xfrm>
            <a:off x="1660480" y="178131"/>
            <a:ext cx="21618694" cy="196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defRPr sz="6000" b="1" cap="all" spc="600">
                <a:solidFill>
                  <a:schemeClr val="accent6">
                    <a:satOff val="-15798"/>
                    <a:lumOff val="-17517"/>
                  </a:schemeClr>
                </a:solidFill>
              </a:defRPr>
            </a:lvl1pPr>
          </a:lstStyle>
          <a:p>
            <a:r>
              <a:t>conclusion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1000</Words>
  <Application>Microsoft Office PowerPoint</Application>
  <PresentationFormat>Custom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Copperplate</vt:lpstr>
      <vt:lpstr>Gill Sans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Saal</cp:lastModifiedBy>
  <cp:revision>15</cp:revision>
  <dcterms:modified xsi:type="dcterms:W3CDTF">2018-07-25T12:48:21Z</dcterms:modified>
  <cp:category/>
</cp:coreProperties>
</file>